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03" r:id="rId4"/>
  </p:sldMasterIdLst>
  <p:notesMasterIdLst>
    <p:notesMasterId r:id="rId14"/>
  </p:notesMasterIdLst>
  <p:handoutMasterIdLst>
    <p:handoutMasterId r:id="rId15"/>
  </p:handoutMasterIdLst>
  <p:sldIdLst>
    <p:sldId id="1602" r:id="rId5"/>
    <p:sldId id="1598" r:id="rId6"/>
    <p:sldId id="1609" r:id="rId7"/>
    <p:sldId id="1615" r:id="rId8"/>
    <p:sldId id="1616" r:id="rId9"/>
    <p:sldId id="1617" r:id="rId10"/>
    <p:sldId id="1604" r:id="rId11"/>
    <p:sldId id="1579" r:id="rId12"/>
    <p:sldId id="1577"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40B2B39E-9CDC-46B4-8BD3-EC8784DB9ACA}">
          <p14:sldIdLst>
            <p14:sldId id="1602"/>
            <p14:sldId id="1598"/>
          </p14:sldIdLst>
        </p14:section>
        <p14:section name="Connector Developer Dashboard" id="{FCAE9590-1FC3-4C3E-988E-3DAD4BC4CA4C}">
          <p14:sldIdLst>
            <p14:sldId id="1609"/>
            <p14:sldId id="1615"/>
            <p14:sldId id="1616"/>
          </p14:sldIdLst>
        </p14:section>
        <p14:section name="Connector Submission Checklist" id="{F66CA53F-4E75-4BD2-9F84-0DB7984BCBE1}">
          <p14:sldIdLst>
            <p14:sldId id="1617"/>
          </p14:sldIdLst>
        </p14:section>
        <p14:section name="Summary" id="{2374C0DF-0261-42A5-9F32-BDACB2532B76}">
          <p14:sldIdLst>
            <p14:sldId id="1604"/>
            <p14:sldId id="1579"/>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FFFFFF"/>
    <a:srgbClr val="E4EDF1"/>
    <a:srgbClr val="2F2F2F"/>
    <a:srgbClr val="787878"/>
    <a:srgbClr val="595959"/>
    <a:srgbClr val="A6A6A6"/>
    <a:srgbClr val="7F7F7F"/>
    <a:srgbClr val="00BCF2"/>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87588" autoAdjust="0"/>
  </p:normalViewPr>
  <p:slideViewPr>
    <p:cSldViewPr snapToGrid="0">
      <p:cViewPr varScale="1">
        <p:scale>
          <a:sx n="109" d="100"/>
          <a:sy n="109" d="100"/>
        </p:scale>
        <p:origin x="240" y="96"/>
      </p:cViewPr>
      <p:guideLst/>
    </p:cSldViewPr>
  </p:slideViewPr>
  <p:outlineViewPr>
    <p:cViewPr>
      <p:scale>
        <a:sx n="33" d="100"/>
        <a:sy n="33" d="100"/>
      </p:scale>
      <p:origin x="0" y="-147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11/24/2017 10:37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11/24/2017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6197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4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3025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4933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3320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When registering your connector:</a:t>
            </a:r>
          </a:p>
          <a:p>
            <a:pPr lvl="1"/>
            <a:r>
              <a:rPr lang="en-US" sz="900" b="0" i="0" kern="1200" dirty="0">
                <a:solidFill>
                  <a:schemeClr val="tx1"/>
                </a:solidFill>
                <a:effectLst/>
                <a:latin typeface="Segoe UI Light" pitchFamily="34" charset="0"/>
                <a:ea typeface="+mn-ea"/>
                <a:cs typeface="+mn-cs"/>
              </a:rPr>
              <a:t>Ensure that the name and logo of your connector does not infringe upon a trademark or copyright of any other product or service.</a:t>
            </a:r>
          </a:p>
          <a:p>
            <a:pPr lvl="1"/>
            <a:r>
              <a:rPr lang="en-US" sz="900" b="0" i="0" kern="1200" dirty="0">
                <a:solidFill>
                  <a:schemeClr val="tx1"/>
                </a:solidFill>
                <a:effectLst/>
                <a:latin typeface="Segoe UI Light" pitchFamily="34" charset="0"/>
                <a:ea typeface="+mn-ea"/>
                <a:cs typeface="+mn-cs"/>
              </a:rPr>
              <a:t>Provide a high quality logo of type jpg, jpeg, </a:t>
            </a:r>
            <a:r>
              <a:rPr lang="en-US" sz="900" b="0" i="0" kern="1200" dirty="0" err="1">
                <a:solidFill>
                  <a:schemeClr val="tx1"/>
                </a:solidFill>
                <a:effectLst/>
                <a:latin typeface="Segoe UI Light" pitchFamily="34" charset="0"/>
                <a:ea typeface="+mn-ea"/>
                <a:cs typeface="+mn-cs"/>
              </a:rPr>
              <a:t>png</a:t>
            </a:r>
            <a:r>
              <a:rPr lang="en-US" sz="900" b="0" i="0" kern="1200" dirty="0">
                <a:solidFill>
                  <a:schemeClr val="tx1"/>
                </a:solidFill>
                <a:effectLst/>
                <a:latin typeface="Segoe UI Light" pitchFamily="34" charset="0"/>
                <a:ea typeface="+mn-ea"/>
                <a:cs typeface="+mn-cs"/>
              </a:rPr>
              <a:t> or gif that is under 60KB in size.</a:t>
            </a:r>
          </a:p>
          <a:p>
            <a:pPr lvl="1"/>
            <a:r>
              <a:rPr lang="en-US" sz="900" b="0" i="0" kern="1200" dirty="0">
                <a:solidFill>
                  <a:schemeClr val="tx1"/>
                </a:solidFill>
                <a:effectLst/>
                <a:latin typeface="Segoe UI Light" pitchFamily="34" charset="0"/>
                <a:ea typeface="+mn-ea"/>
                <a:cs typeface="+mn-cs"/>
              </a:rPr>
              <a:t>Provide a short description of your application (e.g. 'Contoso Helpdesk brings companies &amp; customers together').</a:t>
            </a:r>
          </a:p>
          <a:p>
            <a:pPr lvl="1"/>
            <a:r>
              <a:rPr lang="en-US" sz="900" b="0" i="0" kern="1200" dirty="0">
                <a:solidFill>
                  <a:schemeClr val="tx1"/>
                </a:solidFill>
                <a:effectLst/>
                <a:latin typeface="Segoe UI Light" pitchFamily="34" charset="0"/>
                <a:ea typeface="+mn-ea"/>
                <a:cs typeface="+mn-cs"/>
              </a:rPr>
              <a:t>Provide a detailed description of your connector (e.g. 'The Contoso Helpdesk connector notifies your Office 365 group about activity on your customer's tickets').</a:t>
            </a:r>
          </a:p>
          <a:p>
            <a:pPr lvl="1"/>
            <a:r>
              <a:rPr lang="en-US" sz="900" b="0" i="0" kern="1200" dirty="0">
                <a:solidFill>
                  <a:schemeClr val="tx1"/>
                </a:solidFill>
                <a:effectLst/>
                <a:latin typeface="Segoe UI Light" pitchFamily="34" charset="0"/>
                <a:ea typeface="+mn-ea"/>
                <a:cs typeface="+mn-cs"/>
              </a:rPr>
              <a:t>The landing page for your users is the page where users would be directed to complete the connector configuration. Make sure that you deep link to the page where you have added the connect button. If this is not possible, point this to your documentation page that has detailed on how to setup your connector.</a:t>
            </a:r>
          </a:p>
          <a:p>
            <a:r>
              <a:rPr lang="en-US" sz="900" b="0" i="0" kern="1200" dirty="0">
                <a:solidFill>
                  <a:schemeClr val="tx1"/>
                </a:solidFill>
                <a:effectLst/>
                <a:latin typeface="Segoe UI Light" pitchFamily="34" charset="0"/>
                <a:ea typeface="+mn-ea"/>
                <a:cs typeface="+mn-cs"/>
              </a:rPr>
              <a:t>When publishing your connector to Store:</a:t>
            </a:r>
          </a:p>
          <a:p>
            <a:pPr lvl="1"/>
            <a:r>
              <a:rPr lang="en-US" sz="900" b="0" i="0" kern="1200" dirty="0">
                <a:solidFill>
                  <a:schemeClr val="tx1"/>
                </a:solidFill>
                <a:effectLst/>
                <a:latin typeface="Segoe UI Light" pitchFamily="34" charset="0"/>
                <a:ea typeface="+mn-ea"/>
                <a:cs typeface="+mn-cs"/>
              </a:rPr>
              <a:t>Make sure to fill out step by step instructions and share test account information to let us test your connector.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60919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1480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8689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83977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6440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89796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9199960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29177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704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911253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2891470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3801435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83753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218099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6394192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797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1200374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3591057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9384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25746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32945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36715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707245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38873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39389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67811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994941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01592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979156445"/>
      </p:ext>
    </p:extLst>
  </p:cSld>
  <p:clrMap bg1="lt1" tx1="dk1" bg2="lt2" tx2="dk2" accent1="accent1" accent2="accent2" accent3="accent3" accent4="accent4" accent5="accent5" accent6="accent6" hlink="hlink" folHlink="folHlink"/>
  <p:sldLayoutIdLst>
    <p:sldLayoutId id="2147484604"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Build a basic Connector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Connector Registration</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65138" y="2853531"/>
            <a:ext cx="3914774" cy="386238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pPr>
            <a:r>
              <a:rPr lang="en-US" sz="2000" dirty="0">
                <a:solidFill>
                  <a:srgbClr val="D83B01"/>
                </a:solidFill>
              </a:rPr>
              <a:t>Connectors Developer Dashboard</a:t>
            </a:r>
          </a:p>
          <a:p>
            <a:pPr lvl="0">
              <a:spcBef>
                <a:spcPts val="1200"/>
              </a:spcBef>
            </a:pPr>
            <a:r>
              <a:rPr lang="en-US" sz="2000" dirty="0">
                <a:solidFill>
                  <a:srgbClr val="D83B01"/>
                </a:solidFill>
              </a:rPr>
              <a:t>Connector Submission Checklist</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65138" y="1709737"/>
            <a:ext cx="3768932" cy="917575"/>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r>
              <a:rPr lang="en-US" sz="2800" dirty="0"/>
              <a:t>Connector Registration</a:t>
            </a:r>
          </a:p>
        </p:txBody>
      </p:sp>
      <p:pic>
        <p:nvPicPr>
          <p:cNvPr id="3" name="Picture 2" descr="A person using a computer&#10;&#10;Description generated with very high confidence">
            <a:extLst>
              <a:ext uri="{FF2B5EF4-FFF2-40B4-BE49-F238E27FC236}">
                <a16:creationId xmlns:a16="http://schemas.microsoft.com/office/drawing/2014/main" id="{244DBC80-19AA-4F1B-BCF0-8EB36D170D28}"/>
              </a:ext>
            </a:extLst>
          </p:cNvPr>
          <p:cNvPicPr>
            <a:picLocks noChangeAspect="1"/>
          </p:cNvPicPr>
          <p:nvPr/>
        </p:nvPicPr>
        <p:blipFill rotWithShape="1">
          <a:blip r:embed="rId3"/>
          <a:srcRect l="5204" r="24808"/>
          <a:stretch/>
        </p:blipFill>
        <p:spPr>
          <a:xfrm flipH="1">
            <a:off x="5091545" y="0"/>
            <a:ext cx="7344930"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New Connector section</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pic>
        <p:nvPicPr>
          <p:cNvPr id="5" name="Picture 4">
            <a:extLst>
              <a:ext uri="{FF2B5EF4-FFF2-40B4-BE49-F238E27FC236}">
                <a16:creationId xmlns:a16="http://schemas.microsoft.com/office/drawing/2014/main" id="{6A8B9013-FE0B-48E6-A582-95C4FF06D0AC}"/>
              </a:ext>
            </a:extLst>
          </p:cNvPr>
          <p:cNvPicPr>
            <a:picLocks noChangeAspect="1"/>
          </p:cNvPicPr>
          <p:nvPr/>
        </p:nvPicPr>
        <p:blipFill>
          <a:blip r:embed="rId3"/>
          <a:stretch>
            <a:fillRect/>
          </a:stretch>
        </p:blipFill>
        <p:spPr>
          <a:xfrm>
            <a:off x="6857496" y="838360"/>
            <a:ext cx="4647619" cy="5704762"/>
          </a:xfrm>
          <a:prstGeom prst="rect">
            <a:avLst/>
          </a:prstGeom>
        </p:spPr>
      </p:pic>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4210138012"/>
              </p:ext>
            </p:extLst>
          </p:nvPr>
        </p:nvGraphicFramePr>
        <p:xfrm>
          <a:off x="465138" y="2430234"/>
          <a:ext cx="5653088" cy="2763520"/>
        </p:xfrm>
        <a:graphic>
          <a:graphicData uri="http://schemas.openxmlformats.org/drawingml/2006/table">
            <a:tbl>
              <a:tblPr firstRow="1" bandRow="1">
                <a:tableStyleId>{5C22544A-7EE6-4342-B048-85BDC9FD1C3A}</a:tableStyleId>
              </a:tblPr>
              <a:tblGrid>
                <a:gridCol w="2383570">
                  <a:extLst>
                    <a:ext uri="{9D8B030D-6E8A-4147-A177-3AD203B41FA5}">
                      <a16:colId xmlns:a16="http://schemas.microsoft.com/office/drawing/2014/main" val="832506596"/>
                    </a:ext>
                  </a:extLst>
                </a:gridCol>
                <a:gridCol w="3269518">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Connector Name</a:t>
                      </a:r>
                    </a:p>
                  </a:txBody>
                  <a:tcPr/>
                </a:tc>
                <a:tc>
                  <a:txBody>
                    <a:bodyPr/>
                    <a:lstStyle/>
                    <a:p>
                      <a:r>
                        <a:rPr lang="en-US" dirty="0"/>
                        <a:t>Shown in connector list</a:t>
                      </a:r>
                    </a:p>
                  </a:txBody>
                  <a:tcPr/>
                </a:tc>
                <a:extLst>
                  <a:ext uri="{0D108BD9-81ED-4DB2-BD59-A6C34878D82A}">
                    <a16:rowId xmlns:a16="http://schemas.microsoft.com/office/drawing/2014/main" val="3572298651"/>
                  </a:ext>
                </a:extLst>
              </a:tr>
              <a:tr h="370840">
                <a:tc>
                  <a:txBody>
                    <a:bodyPr/>
                    <a:lstStyle/>
                    <a:p>
                      <a:r>
                        <a:rPr lang="en-US" dirty="0"/>
                        <a:t>Logo</a:t>
                      </a:r>
                    </a:p>
                  </a:txBody>
                  <a:tcPr/>
                </a:tc>
                <a:tc>
                  <a:txBody>
                    <a:bodyPr/>
                    <a:lstStyle/>
                    <a:p>
                      <a:r>
                        <a:rPr lang="en-US" dirty="0"/>
                        <a:t>Shown in connector list</a:t>
                      </a:r>
                    </a:p>
                  </a:txBody>
                  <a:tcPr/>
                </a:tc>
                <a:extLst>
                  <a:ext uri="{0D108BD9-81ED-4DB2-BD59-A6C34878D82A}">
                    <a16:rowId xmlns:a16="http://schemas.microsoft.com/office/drawing/2014/main" val="2934312754"/>
                  </a:ext>
                </a:extLst>
              </a:tr>
              <a:tr h="370840">
                <a:tc>
                  <a:txBody>
                    <a:bodyPr/>
                    <a:lstStyle/>
                    <a:p>
                      <a:r>
                        <a:rPr lang="en-US" dirty="0"/>
                        <a:t>Short description</a:t>
                      </a:r>
                    </a:p>
                  </a:txBody>
                  <a:tcPr/>
                </a:tc>
                <a:tc>
                  <a:txBody>
                    <a:bodyPr/>
                    <a:lstStyle/>
                    <a:p>
                      <a:r>
                        <a:rPr lang="en-US" dirty="0"/>
                        <a:t>Shown in connector list</a:t>
                      </a:r>
                    </a:p>
                  </a:txBody>
                  <a:tcPr/>
                </a:tc>
                <a:extLst>
                  <a:ext uri="{0D108BD9-81ED-4DB2-BD59-A6C34878D82A}">
                    <a16:rowId xmlns:a16="http://schemas.microsoft.com/office/drawing/2014/main" val="2515666059"/>
                  </a:ext>
                </a:extLst>
              </a:tr>
              <a:tr h="370840">
                <a:tc>
                  <a:txBody>
                    <a:bodyPr/>
                    <a:lstStyle/>
                    <a:p>
                      <a:r>
                        <a:rPr lang="en-US" dirty="0"/>
                        <a:t>Detailed description</a:t>
                      </a:r>
                    </a:p>
                  </a:txBody>
                  <a:tcPr/>
                </a:tc>
                <a:tc>
                  <a:txBody>
                    <a:bodyPr/>
                    <a:lstStyle/>
                    <a:p>
                      <a:r>
                        <a:rPr lang="en-US" dirty="0"/>
                        <a:t>Shown when adding / configuring a connector</a:t>
                      </a:r>
                    </a:p>
                  </a:txBody>
                  <a:tcPr/>
                </a:tc>
                <a:extLst>
                  <a:ext uri="{0D108BD9-81ED-4DB2-BD59-A6C34878D82A}">
                    <a16:rowId xmlns:a16="http://schemas.microsoft.com/office/drawing/2014/main" val="370830287"/>
                  </a:ext>
                </a:extLst>
              </a:tr>
              <a:tr h="370840">
                <a:tc>
                  <a:txBody>
                    <a:bodyPr/>
                    <a:lstStyle/>
                    <a:p>
                      <a:r>
                        <a:rPr lang="en-US" dirty="0"/>
                        <a:t>Company website</a:t>
                      </a:r>
                    </a:p>
                  </a:txBody>
                  <a:tcPr/>
                </a:tc>
                <a:tc>
                  <a:txBody>
                    <a:bodyPr/>
                    <a:lstStyle/>
                    <a:p>
                      <a:r>
                        <a:rPr lang="en-US" dirty="0"/>
                        <a:t>Shown when adding / configuring a connector</a:t>
                      </a:r>
                    </a:p>
                  </a:txBody>
                  <a:tcPr/>
                </a:tc>
                <a:extLst>
                  <a:ext uri="{0D108BD9-81ED-4DB2-BD59-A6C34878D82A}">
                    <a16:rowId xmlns:a16="http://schemas.microsoft.com/office/drawing/2014/main" val="3723431544"/>
                  </a:ext>
                </a:extLst>
              </a:tr>
            </a:tbl>
          </a:graphicData>
        </a:graphic>
      </p:graphicFrame>
    </p:spTree>
    <p:extLst>
      <p:ext uri="{BB962C8B-B14F-4D97-AF65-F5344CB8AC3E}">
        <p14:creationId xmlns:p14="http://schemas.microsoft.com/office/powerpoint/2010/main" val="7059517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New Connector section - continued</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627094250"/>
              </p:ext>
            </p:extLst>
          </p:nvPr>
        </p:nvGraphicFramePr>
        <p:xfrm>
          <a:off x="465138" y="2430234"/>
          <a:ext cx="5653088" cy="3032760"/>
        </p:xfrm>
        <a:graphic>
          <a:graphicData uri="http://schemas.openxmlformats.org/drawingml/2006/table">
            <a:tbl>
              <a:tblPr firstRow="1" bandRow="1">
                <a:tableStyleId>{5C22544A-7EE6-4342-B048-85BDC9FD1C3A}</a:tableStyleId>
              </a:tblPr>
              <a:tblGrid>
                <a:gridCol w="2040670">
                  <a:extLst>
                    <a:ext uri="{9D8B030D-6E8A-4147-A177-3AD203B41FA5}">
                      <a16:colId xmlns:a16="http://schemas.microsoft.com/office/drawing/2014/main" val="832506596"/>
                    </a:ext>
                  </a:extLst>
                </a:gridCol>
                <a:gridCol w="3612418">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Events supported</a:t>
                      </a:r>
                    </a:p>
                  </a:txBody>
                  <a:tcPr/>
                </a:tc>
                <a:tc>
                  <a:txBody>
                    <a:bodyPr/>
                    <a:lstStyle/>
                    <a:p>
                      <a:r>
                        <a:rPr lang="en-US" dirty="0"/>
                        <a:t>Shown when adding / configuring a connector</a:t>
                      </a:r>
                    </a:p>
                  </a:txBody>
                  <a:tcPr/>
                </a:tc>
                <a:extLst>
                  <a:ext uri="{0D108BD9-81ED-4DB2-BD59-A6C34878D82A}">
                    <a16:rowId xmlns:a16="http://schemas.microsoft.com/office/drawing/2014/main" val="3572298651"/>
                  </a:ext>
                </a:extLst>
              </a:tr>
              <a:tr h="370840">
                <a:tc>
                  <a:txBody>
                    <a:bodyPr/>
                    <a:lstStyle/>
                    <a:p>
                      <a:r>
                        <a:rPr lang="en-US" dirty="0"/>
                        <a:t>Enable Actions</a:t>
                      </a:r>
                    </a:p>
                  </a:txBody>
                  <a:tcPr/>
                </a:tc>
                <a:tc>
                  <a:txBody>
                    <a:bodyPr/>
                    <a:lstStyle/>
                    <a:p>
                      <a:r>
                        <a:rPr lang="en-US" dirty="0"/>
                        <a:t>Used for Actionable cards</a:t>
                      </a:r>
                    </a:p>
                  </a:txBody>
                  <a:tcPr/>
                </a:tc>
                <a:extLst>
                  <a:ext uri="{0D108BD9-81ED-4DB2-BD59-A6C34878D82A}">
                    <a16:rowId xmlns:a16="http://schemas.microsoft.com/office/drawing/2014/main" val="2934312754"/>
                  </a:ext>
                </a:extLst>
              </a:tr>
              <a:tr h="370840">
                <a:tc>
                  <a:txBody>
                    <a:bodyPr/>
                    <a:lstStyle/>
                    <a:p>
                      <a:r>
                        <a:rPr lang="en-US" dirty="0"/>
                        <a:t>Subdomain</a:t>
                      </a:r>
                    </a:p>
                  </a:txBody>
                  <a:tcPr/>
                </a:tc>
                <a:tc>
                  <a:txBody>
                    <a:bodyPr/>
                    <a:lstStyle/>
                    <a:p>
                      <a:r>
                        <a:rPr lang="en-US" dirty="0"/>
                        <a:t>Used for Actionable cards</a:t>
                      </a:r>
                    </a:p>
                  </a:txBody>
                  <a:tcPr/>
                </a:tc>
                <a:extLst>
                  <a:ext uri="{0D108BD9-81ED-4DB2-BD59-A6C34878D82A}">
                    <a16:rowId xmlns:a16="http://schemas.microsoft.com/office/drawing/2014/main" val="2515666059"/>
                  </a:ext>
                </a:extLst>
              </a:tr>
              <a:tr h="370840">
                <a:tc>
                  <a:txBody>
                    <a:bodyPr/>
                    <a:lstStyle/>
                    <a:p>
                      <a:r>
                        <a:rPr lang="en-US" dirty="0"/>
                        <a:t>Landing page(s)</a:t>
                      </a:r>
                    </a:p>
                  </a:txBody>
                  <a:tcPr/>
                </a:tc>
                <a:tc>
                  <a:txBody>
                    <a:bodyPr/>
                    <a:lstStyle/>
                    <a:p>
                      <a:r>
                        <a:rPr lang="en-US" dirty="0"/>
                        <a:t>Displayed to user during configuration</a:t>
                      </a:r>
                    </a:p>
                  </a:txBody>
                  <a:tcPr/>
                </a:tc>
                <a:extLst>
                  <a:ext uri="{0D108BD9-81ED-4DB2-BD59-A6C34878D82A}">
                    <a16:rowId xmlns:a16="http://schemas.microsoft.com/office/drawing/2014/main" val="370830287"/>
                  </a:ext>
                </a:extLst>
              </a:tr>
              <a:tr h="370840">
                <a:tc>
                  <a:txBody>
                    <a:bodyPr/>
                    <a:lstStyle/>
                    <a:p>
                      <a:r>
                        <a:rPr lang="en-US" dirty="0"/>
                        <a:t>Redirect URLs</a:t>
                      </a:r>
                    </a:p>
                  </a:txBody>
                  <a:tcPr/>
                </a:tc>
                <a:tc>
                  <a:txBody>
                    <a:bodyPr/>
                    <a:lstStyle/>
                    <a:p>
                      <a:r>
                        <a:rPr lang="en-US" dirty="0"/>
                        <a:t>Page to which configuration data is </a:t>
                      </a:r>
                      <a:r>
                        <a:rPr lang="en-US" dirty="0" err="1"/>
                        <a:t>POSTed</a:t>
                      </a:r>
                      <a:r>
                        <a:rPr lang="en-US" dirty="0"/>
                        <a:t>.</a:t>
                      </a:r>
                    </a:p>
                  </a:txBody>
                  <a:tcPr/>
                </a:tc>
                <a:extLst>
                  <a:ext uri="{0D108BD9-81ED-4DB2-BD59-A6C34878D82A}">
                    <a16:rowId xmlns:a16="http://schemas.microsoft.com/office/drawing/2014/main" val="3723431544"/>
                  </a:ext>
                </a:extLst>
              </a:tr>
            </a:tbl>
          </a:graphicData>
        </a:graphic>
      </p:graphicFrame>
      <p:pic>
        <p:nvPicPr>
          <p:cNvPr id="2" name="Picture 1">
            <a:extLst>
              <a:ext uri="{FF2B5EF4-FFF2-40B4-BE49-F238E27FC236}">
                <a16:creationId xmlns:a16="http://schemas.microsoft.com/office/drawing/2014/main" id="{8326E410-4EE6-444B-9F33-A0858B803329}"/>
              </a:ext>
            </a:extLst>
          </p:cNvPr>
          <p:cNvPicPr>
            <a:picLocks noChangeAspect="1"/>
          </p:cNvPicPr>
          <p:nvPr/>
        </p:nvPicPr>
        <p:blipFill>
          <a:blip r:embed="rId3"/>
          <a:stretch>
            <a:fillRect/>
          </a:stretch>
        </p:blipFill>
        <p:spPr>
          <a:xfrm>
            <a:off x="7122135" y="1298455"/>
            <a:ext cx="4876190" cy="4076190"/>
          </a:xfrm>
          <a:prstGeom prst="rect">
            <a:avLst/>
          </a:prstGeom>
        </p:spPr>
      </p:pic>
    </p:spTree>
    <p:extLst>
      <p:ext uri="{BB962C8B-B14F-4D97-AF65-F5344CB8AC3E}">
        <p14:creationId xmlns:p14="http://schemas.microsoft.com/office/powerpoint/2010/main" val="1254591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Integration section</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3032099916"/>
              </p:ext>
            </p:extLst>
          </p:nvPr>
        </p:nvGraphicFramePr>
        <p:xfrm>
          <a:off x="465138" y="2430234"/>
          <a:ext cx="5653088" cy="2661920"/>
        </p:xfrm>
        <a:graphic>
          <a:graphicData uri="http://schemas.openxmlformats.org/drawingml/2006/table">
            <a:tbl>
              <a:tblPr firstRow="1" bandRow="1">
                <a:tableStyleId>{5C22544A-7EE6-4342-B048-85BDC9FD1C3A}</a:tableStyleId>
              </a:tblPr>
              <a:tblGrid>
                <a:gridCol w="2040670">
                  <a:extLst>
                    <a:ext uri="{9D8B030D-6E8A-4147-A177-3AD203B41FA5}">
                      <a16:colId xmlns:a16="http://schemas.microsoft.com/office/drawing/2014/main" val="832506596"/>
                    </a:ext>
                  </a:extLst>
                </a:gridCol>
                <a:gridCol w="3612418">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Outlook</a:t>
                      </a:r>
                    </a:p>
                  </a:txBody>
                  <a:tcPr/>
                </a:tc>
                <a:tc>
                  <a:txBody>
                    <a:bodyPr/>
                    <a:lstStyle/>
                    <a:p>
                      <a:endParaRPr lang="en-US" dirty="0"/>
                    </a:p>
                  </a:txBody>
                  <a:tcPr/>
                </a:tc>
                <a:extLst>
                  <a:ext uri="{0D108BD9-81ED-4DB2-BD59-A6C34878D82A}">
                    <a16:rowId xmlns:a16="http://schemas.microsoft.com/office/drawing/2014/main" val="3572298651"/>
                  </a:ext>
                </a:extLst>
              </a:tr>
              <a:tr h="370840">
                <a:tc>
                  <a:txBody>
                    <a:bodyPr/>
                    <a:lstStyle/>
                    <a:p>
                      <a:r>
                        <a:rPr lang="en-US" dirty="0"/>
                        <a:t>Inbox</a:t>
                      </a:r>
                    </a:p>
                  </a:txBody>
                  <a:tcPr/>
                </a:tc>
                <a:tc>
                  <a:txBody>
                    <a:bodyPr/>
                    <a:lstStyle/>
                    <a:p>
                      <a:r>
                        <a:rPr lang="en-US" dirty="0"/>
                        <a:t>Allows connector to send cards to user’s Inbox</a:t>
                      </a:r>
                    </a:p>
                  </a:txBody>
                  <a:tcPr/>
                </a:tc>
                <a:extLst>
                  <a:ext uri="{0D108BD9-81ED-4DB2-BD59-A6C34878D82A}">
                    <a16:rowId xmlns:a16="http://schemas.microsoft.com/office/drawing/2014/main" val="2934312754"/>
                  </a:ext>
                </a:extLst>
              </a:tr>
              <a:tr h="370840">
                <a:tc>
                  <a:txBody>
                    <a:bodyPr/>
                    <a:lstStyle/>
                    <a:p>
                      <a:r>
                        <a:rPr lang="en-US" dirty="0"/>
                        <a:t>Group</a:t>
                      </a:r>
                    </a:p>
                  </a:txBody>
                  <a:tcPr/>
                </a:tc>
                <a:tc>
                  <a:txBody>
                    <a:bodyPr/>
                    <a:lstStyle/>
                    <a:p>
                      <a:r>
                        <a:rPr lang="en-US" dirty="0"/>
                        <a:t>Allows connector to send cards to Group conversations</a:t>
                      </a:r>
                    </a:p>
                  </a:txBody>
                  <a:tcPr/>
                </a:tc>
                <a:extLst>
                  <a:ext uri="{0D108BD9-81ED-4DB2-BD59-A6C34878D82A}">
                    <a16:rowId xmlns:a16="http://schemas.microsoft.com/office/drawing/2014/main" val="2515666059"/>
                  </a:ext>
                </a:extLst>
              </a:tr>
              <a:tr h="370840">
                <a:tc>
                  <a:txBody>
                    <a:bodyPr/>
                    <a:lstStyle/>
                    <a:p>
                      <a:r>
                        <a:rPr lang="en-US" dirty="0"/>
                        <a:t>Microsoft Teams</a:t>
                      </a:r>
                    </a:p>
                  </a:txBody>
                  <a:tcPr/>
                </a:tc>
                <a:tc>
                  <a:txBody>
                    <a:bodyPr/>
                    <a:lstStyle/>
                    <a:p>
                      <a:r>
                        <a:rPr lang="en-US" dirty="0"/>
                        <a:t>Allows connector to send cards to conversations in Channels</a:t>
                      </a:r>
                    </a:p>
                  </a:txBody>
                  <a:tcPr/>
                </a:tc>
                <a:extLst>
                  <a:ext uri="{0D108BD9-81ED-4DB2-BD59-A6C34878D82A}">
                    <a16:rowId xmlns:a16="http://schemas.microsoft.com/office/drawing/2014/main" val="370830287"/>
                  </a:ext>
                </a:extLst>
              </a:tr>
            </a:tbl>
          </a:graphicData>
        </a:graphic>
      </p:graphicFrame>
      <p:pic>
        <p:nvPicPr>
          <p:cNvPr id="5" name="Picture 4">
            <a:extLst>
              <a:ext uri="{FF2B5EF4-FFF2-40B4-BE49-F238E27FC236}">
                <a16:creationId xmlns:a16="http://schemas.microsoft.com/office/drawing/2014/main" id="{419C19DD-A45A-4E21-AD9C-F5A1999B3A49}"/>
              </a:ext>
            </a:extLst>
          </p:cNvPr>
          <p:cNvPicPr>
            <a:picLocks noChangeAspect="1"/>
          </p:cNvPicPr>
          <p:nvPr/>
        </p:nvPicPr>
        <p:blipFill>
          <a:blip r:embed="rId3"/>
          <a:stretch>
            <a:fillRect/>
          </a:stretch>
        </p:blipFill>
        <p:spPr>
          <a:xfrm>
            <a:off x="6998325" y="2005456"/>
            <a:ext cx="5000000" cy="2885714"/>
          </a:xfrm>
          <a:prstGeom prst="rect">
            <a:avLst/>
          </a:prstGeom>
        </p:spPr>
      </p:pic>
    </p:spTree>
    <p:extLst>
      <p:ext uri="{BB962C8B-B14F-4D97-AF65-F5344CB8AC3E}">
        <p14:creationId xmlns:p14="http://schemas.microsoft.com/office/powerpoint/2010/main" val="4226948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 submission checklist</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3347070"/>
          </a:xfrm>
        </p:spPr>
        <p:txBody>
          <a:bodyPr/>
          <a:lstStyle/>
          <a:p>
            <a:r>
              <a:rPr lang="en-US" sz="1800" dirty="0"/>
              <a:t>Developing your connector</a:t>
            </a:r>
          </a:p>
          <a:p>
            <a:r>
              <a:rPr lang="en-US" b="0" dirty="0">
                <a:solidFill>
                  <a:srgbClr val="000A18"/>
                </a:solidFill>
              </a:rPr>
              <a:t>Test connector cards in various clients</a:t>
            </a:r>
          </a:p>
          <a:p>
            <a:r>
              <a:rPr lang="en-US" b="0" dirty="0">
                <a:solidFill>
                  <a:srgbClr val="000A18"/>
                </a:solidFill>
              </a:rPr>
              <a:t>Ensure you use Markdown, not HTML</a:t>
            </a:r>
          </a:p>
          <a:p>
            <a:r>
              <a:rPr lang="en-US" b="0" dirty="0">
                <a:solidFill>
                  <a:srgbClr val="000A18"/>
                </a:solidFill>
              </a:rPr>
              <a:t>Maintain balance between adding value and generating noise</a:t>
            </a:r>
          </a:p>
          <a:p>
            <a:r>
              <a:rPr lang="en-US" b="0" dirty="0">
                <a:solidFill>
                  <a:srgbClr val="000A18"/>
                </a:solidFill>
              </a:rPr>
              <a:t>Identify the right events to send connector cards for</a:t>
            </a:r>
          </a:p>
          <a:p>
            <a:r>
              <a:rPr lang="en-US" b="0" dirty="0">
                <a:solidFill>
                  <a:srgbClr val="000A18"/>
                </a:solidFill>
              </a:rPr>
              <a:t>For reports or summaries</a:t>
            </a:r>
          </a:p>
          <a:p>
            <a:pPr marL="285750" indent="-285750">
              <a:buFont typeface="Arial" panose="020B0604020202020204" pitchFamily="34" charset="0"/>
              <a:buChar char="•"/>
            </a:pPr>
            <a:r>
              <a:rPr lang="en-US" b="0" dirty="0">
                <a:solidFill>
                  <a:srgbClr val="000A18"/>
                </a:solidFill>
              </a:rPr>
              <a:t>Use the digest format</a:t>
            </a:r>
          </a:p>
          <a:p>
            <a:pPr marL="285750" indent="-285750">
              <a:buFont typeface="Arial" panose="020B0604020202020204" pitchFamily="34" charset="0"/>
              <a:buChar char="•"/>
            </a:pPr>
            <a:r>
              <a:rPr lang="en-US" b="0" dirty="0">
                <a:solidFill>
                  <a:srgbClr val="000A18"/>
                </a:solidFill>
              </a:rPr>
              <a:t>Allow user to configure time &amp; frequency</a:t>
            </a:r>
          </a:p>
          <a:p>
            <a:r>
              <a:rPr lang="en-US" b="0" dirty="0">
                <a:solidFill>
                  <a:srgbClr val="000A18"/>
                </a:solidFill>
              </a:rPr>
              <a:t>Actions should have low failure rate and fast response</a:t>
            </a:r>
          </a:p>
          <a:p>
            <a:r>
              <a:rPr lang="en-US" b="0" dirty="0">
                <a:solidFill>
                  <a:srgbClr val="000A18"/>
                </a:solidFill>
              </a:rPr>
              <a:t>Implement HTTP 302 or referrer policy on the callback URL</a:t>
            </a:r>
          </a:p>
        </p:txBody>
      </p:sp>
      <p:sp>
        <p:nvSpPr>
          <p:cNvPr id="9" name="Text Placeholder 8">
            <a:extLst>
              <a:ext uri="{FF2B5EF4-FFF2-40B4-BE49-F238E27FC236}">
                <a16:creationId xmlns:a16="http://schemas.microsoft.com/office/drawing/2014/main" id="{83DA7768-03F2-4833-A13F-CDED7EF639F2}"/>
              </a:ext>
            </a:extLst>
          </p:cNvPr>
          <p:cNvSpPr>
            <a:spLocks noGrp="1"/>
          </p:cNvSpPr>
          <p:nvPr>
            <p:ph type="body" sz="quarter" idx="12"/>
          </p:nvPr>
        </p:nvSpPr>
        <p:spPr>
          <a:xfrm>
            <a:off x="6354763" y="1995296"/>
            <a:ext cx="5653087" cy="3347070"/>
          </a:xfrm>
        </p:spPr>
        <p:txBody>
          <a:bodyPr/>
          <a:lstStyle/>
          <a:p>
            <a:r>
              <a:rPr lang="en-US" sz="1800" dirty="0"/>
              <a:t>Registering your connector</a:t>
            </a:r>
          </a:p>
          <a:p>
            <a:pPr lvl="0"/>
            <a:r>
              <a:rPr lang="en-US" b="0" dirty="0">
                <a:solidFill>
                  <a:srgbClr val="2F2F2F"/>
                </a:solidFill>
              </a:rPr>
              <a:t>Ensure name &amp; logo does not infringe upon trademark or copyright</a:t>
            </a:r>
          </a:p>
          <a:p>
            <a:pPr lvl="0"/>
            <a:r>
              <a:rPr lang="en-US" b="0" dirty="0">
                <a:solidFill>
                  <a:srgbClr val="2F2F2F"/>
                </a:solidFill>
              </a:rPr>
              <a:t>Provide high-quality logo</a:t>
            </a:r>
          </a:p>
          <a:p>
            <a:pPr lvl="0"/>
            <a:r>
              <a:rPr lang="en-US" b="0" dirty="0">
                <a:solidFill>
                  <a:srgbClr val="2F2F2F"/>
                </a:solidFill>
              </a:rPr>
              <a:t>Provide a short description of your application</a:t>
            </a:r>
          </a:p>
          <a:p>
            <a:pPr lvl="0"/>
            <a:r>
              <a:rPr lang="en-US" b="0" dirty="0">
                <a:solidFill>
                  <a:srgbClr val="2F2F2F"/>
                </a:solidFill>
              </a:rPr>
              <a:t>Provide a detailed description of your connector</a:t>
            </a:r>
          </a:p>
          <a:p>
            <a:pPr lvl="0"/>
            <a:r>
              <a:rPr lang="en-US" b="0" dirty="0">
                <a:solidFill>
                  <a:srgbClr val="2F2F2F"/>
                </a:solidFill>
              </a:rPr>
              <a:t>Have clear user-facing documentation</a:t>
            </a:r>
          </a:p>
          <a:p>
            <a:pPr lvl="0"/>
            <a:r>
              <a:rPr lang="en-US" b="0" dirty="0">
                <a:solidFill>
                  <a:srgbClr val="2F2F2F"/>
                </a:solidFill>
              </a:rPr>
              <a:t>When publishing</a:t>
            </a:r>
          </a:p>
          <a:p>
            <a:pPr marL="285750" lvl="0" indent="-285750">
              <a:buFont typeface="Arial" panose="020B0604020202020204" pitchFamily="34" charset="0"/>
              <a:buChar char="•"/>
            </a:pPr>
            <a:r>
              <a:rPr lang="en-US" b="0" dirty="0">
                <a:solidFill>
                  <a:srgbClr val="2F2F2F"/>
                </a:solidFill>
              </a:rPr>
              <a:t>Fill out step-by-step instructions</a:t>
            </a:r>
          </a:p>
          <a:p>
            <a:pPr marL="285750" lvl="0" indent="-285750">
              <a:buFont typeface="Arial" panose="020B0604020202020204" pitchFamily="34" charset="0"/>
              <a:buChar char="•"/>
            </a:pPr>
            <a:r>
              <a:rPr lang="en-US" b="0" dirty="0">
                <a:solidFill>
                  <a:srgbClr val="2F2F2F"/>
                </a:solidFill>
              </a:rPr>
              <a:t>Provide test credentials</a:t>
            </a:r>
          </a:p>
          <a:p>
            <a:endParaRPr lang="en-US" dirty="0"/>
          </a:p>
        </p:txBody>
      </p:sp>
    </p:spTree>
    <p:extLst>
      <p:ext uri="{BB962C8B-B14F-4D97-AF65-F5344CB8AC3E}">
        <p14:creationId xmlns:p14="http://schemas.microsoft.com/office/powerpoint/2010/main" val="5658781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http://purl.org/dc/terms/"/>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01 - Card Design Incoming Webhook</Template>
  <TotalTime>99</TotalTime>
  <Words>752</Words>
  <Application>Microsoft Office PowerPoint</Application>
  <PresentationFormat>Custom</PresentationFormat>
  <Paragraphs>107</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Segoe UI</vt:lpstr>
      <vt:lpstr>Segoe UI Light</vt:lpstr>
      <vt:lpstr>Segoe UI Semibold</vt:lpstr>
      <vt:lpstr>Wingdings</vt:lpstr>
      <vt:lpstr>2_Office 365 PPT Template - 2017</vt:lpstr>
      <vt:lpstr>Build a basic Connector</vt:lpstr>
      <vt:lpstr>PowerPoint Presentation</vt:lpstr>
      <vt:lpstr>Connectors Developer Dashboard</vt:lpstr>
      <vt:lpstr>Connectors Developer Dashboard</vt:lpstr>
      <vt:lpstr>Connectors Developer Dashboard</vt:lpstr>
      <vt:lpstr>Connector submission checklist</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basic Connector</dc:title>
  <dc:subject>&lt;Speech title here&gt;</dc:subject>
  <dc:creator>Paul Schaeflein</dc:creator>
  <cp:keywords/>
  <dc:description>Template: Angela Powell; ZUM Communications
Formatting: 
Audience Type:</dc:description>
  <cp:lastModifiedBy>Paul Schaeflein</cp:lastModifiedBy>
  <cp:revision>7</cp:revision>
  <dcterms:created xsi:type="dcterms:W3CDTF">2017-11-08T00:53:15Z</dcterms:created>
  <dcterms:modified xsi:type="dcterms:W3CDTF">2017-11-24T16:38:08Z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2017-10-06T07:26:31.3884153-07:00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